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10" id="258"/>
    <p:sldId r:id="rId11" id="259"/>
    <p:sldId r:id="rId12" id="260"/>
    <p:sldId r:id="rId13" id="261"/>
    <p:sldId r:id="rId14" id="262"/>
    <p:sldId r:id="rId15" id="263"/>
    <p:sldId r:id="rId16" id="264"/>
    <p:sldId r:id="rId17" id="265"/>
    <p:sldId r:id="rId18" id="266"/>
    <p:sldId r:id="rId19" id="267"/>
    <p:sldId r:id="rId20" id="268"/>
    <p:sldId r:id="rId21" id="269"/>
    <p:sldId r:id="rId22" id="270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Development of transcriptional signature and scoring of T cell exhaustion from tonically signaling CAR T cells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097280"/>
            <a:ext cx="56485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transition_volcano_GD2vCD19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36874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36874_aggplot_CARTEx_200_CAR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d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36874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36874_transition_transitplot_CAR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u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</a:t>
            </a:r>
          </a:p>
        </p:txBody>
      </p:sp>
      <p:pic>
        <p:nvPicPr>
          <p:cNvPr id="5" name="Picture 4" descr="GSE160160_prepare_vlnplot_exposur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60160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60160_prepare_barplot_phase_exposur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60160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60160_prepare_barplot_monaco_exposur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60160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60160_featplot_CARTEx_200_exposur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60160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57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explore_volcano_CAEvday0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60160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60160_aggplot_CARTEx_200_exposur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d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60160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60160_transition_transitplot_exposure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Evaluating CD19 vs HA CAR T cells</a:t>
            </a:r>
          </a:p>
          <a:p>
            <a:r>
              <a:t>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39201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37160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Principal components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716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Bulk RNA sequencing of sorted functional and exhausted CD8+ CAR T cells across 21 days</a:t>
            </a:r>
          </a:p>
          <a:p>
            <a:r>
              <a:t>ABC XYZ</a:t>
            </a:r>
          </a:p>
        </p:txBody>
      </p:sp>
      <p:pic>
        <p:nvPicPr>
          <p:cNvPr id="3" name="Picture 2" descr="bespoke_plot_heatmap_all_clust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1371600"/>
            <a:ext cx="2969315" cy="45720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594360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</a:t>
            </a:r>
          </a:p>
        </p:txBody>
      </p:sp>
      <p:pic>
        <p:nvPicPr>
          <p:cNvPr id="6" name="Picture 5" descr="bespoke_plot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5588603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Clusters of gene expression</a:t>
            </a:r>
          </a:p>
        </p:txBody>
      </p:sp>
      <p:pic>
        <p:nvPicPr>
          <p:cNvPr id="8" name="Picture 7" descr="plot_weigh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4297680"/>
            <a:ext cx="18288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Genes of highest variance</a:t>
            </a:r>
          </a:p>
        </p:txBody>
      </p:sp>
      <p:pic>
        <p:nvPicPr>
          <p:cNvPr id="10" name="Picture 9" descr="plt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297680"/>
            <a:ext cx="30480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868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7048831" cy="41148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62356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 subset by signature</a:t>
            </a:r>
          </a:p>
        </p:txBody>
      </p:sp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3716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 representation by signature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41148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Mean gene expression by signature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Signaling pathways represented in the CARTEx signature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plot_pathways_analys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663440" cy="388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by cluster</a:t>
            </a:r>
          </a:p>
        </p:txBody>
      </p:sp>
      <p:pic>
        <p:nvPicPr>
          <p:cNvPr id="5" name="Picture 4" descr="barplot_significant_pathway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371600"/>
            <a:ext cx="4937760" cy="1645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in CARTEx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scoring of bulk RNA sequencing datasets</a:t>
            </a:r>
          </a:p>
          <a:p>
            <a:r>
              <a:t>ABC XYZ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400300" cy="1600200"/>
          </a:xfrm>
          <a:prstGeom prst="rect">
            <a:avLst/>
          </a:prstGeom>
        </p:spPr>
      </p:pic>
      <p:pic>
        <p:nvPicPr>
          <p:cNvPr id="4" name="Picture 3" descr="bulkRNAseq_plot_Lynn_et_al_Nature_2019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371600"/>
            <a:ext cx="2400300" cy="1600200"/>
          </a:xfrm>
          <a:prstGeom prst="rect">
            <a:avLst/>
          </a:prstGeom>
        </p:spPr>
      </p:pic>
      <p:pic>
        <p:nvPicPr>
          <p:cNvPr id="5" name="Picture 4" descr="bulkRNAseq_plot_Weber_et_al_Science_20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886200"/>
            <a:ext cx="2400300" cy="1600200"/>
          </a:xfrm>
          <a:prstGeom prst="rect">
            <a:avLst/>
          </a:prstGeom>
        </p:spPr>
      </p:pic>
      <p:pic>
        <p:nvPicPr>
          <p:cNvPr id="6" name="Picture 5" descr="bulkRNAseq_plot_Baitsch_JCI_20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3429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cross-sectional aging T cells</a:t>
            </a:r>
          </a:p>
          <a:p>
            <a:r>
              <a:t>GSE136184: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Age group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age group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39,937 CD8+ T cells from healthy donors across 9 decades of life</a:t>
            </a:r>
          </a:p>
          <a:p>
            <a:r>
              <a:t>ABC XYZ</a:t>
            </a:r>
          </a:p>
        </p:txBody>
      </p:sp>
      <p:pic>
        <p:nvPicPr>
          <p:cNvPr id="3" name="Picture 2" descr="GSE136184_cs_prepare_vlnplot_age_group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200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GSE136184_aggplot_CARTEx_200_group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0"/>
            <a:ext cx="3048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GSE136184_cs_extract_umap_highlight_combin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371600"/>
            <a:ext cx="27432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Selected cells for CARTEx markers</a:t>
            </a:r>
          </a:p>
        </p:txBody>
      </p:sp>
      <p:pic>
        <p:nvPicPr>
          <p:cNvPr id="9" name="Picture 8" descr="GSE136184_featplot_CARTEx_200_extract_id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886200"/>
            <a:ext cx="10287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48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for CARTEx markers</a:t>
            </a:r>
          </a:p>
        </p:txBody>
      </p:sp>
      <p:pic>
        <p:nvPicPr>
          <p:cNvPr id="11" name="Picture 10" descr="GSE136184_transition_volcano_OTvYN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371600"/>
            <a:ext cx="219456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72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GSE136874_prepare_vlnplot_CAR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3687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36874_prepare_barplot_phase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3687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36874_prepare_barplot_monaco_CAR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3687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36874_featplot_CARTEx_200_C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36874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198882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